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5" r:id="rId3"/>
    <p:sldId id="276" r:id="rId4"/>
    <p:sldId id="277" r:id="rId5"/>
    <p:sldId id="278" r:id="rId6"/>
    <p:sldId id="279" r:id="rId7"/>
    <p:sldId id="280" r:id="rId8"/>
    <p:sldId id="281" r:id="rId9"/>
    <p:sldId id="282" r:id="rId10"/>
    <p:sldId id="283" r:id="rId11"/>
    <p:sldId id="284" r:id="rId12"/>
    <p:sldId id="285" r:id="rId13"/>
    <p:sldId id="286" r:id="rId14"/>
    <p:sldId id="287" r:id="rId15"/>
    <p:sldId id="288" r:id="rId16"/>
    <p:sldId id="289" r:id="rId17"/>
    <p:sldId id="290" r:id="rId18"/>
    <p:sldId id="291" r:id="rId19"/>
    <p:sldId id="292" r:id="rId20"/>
    <p:sldId id="293" r:id="rId21"/>
    <p:sldId id="294" r:id="rId22"/>
    <p:sldId id="295"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6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autoAdjust="0"/>
    <p:restoredTop sz="94658" autoAdjust="0"/>
  </p:normalViewPr>
  <p:slideViewPr>
    <p:cSldViewPr>
      <p:cViewPr varScale="1">
        <p:scale>
          <a:sx n="75" d="100"/>
          <a:sy n="75" d="100"/>
        </p:scale>
        <p:origin x="-101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DF21897-4BA7-4BD2-9332-68FEECD24295}" type="datetimeFigureOut">
              <a:rPr lang="en-US" smtClean="0"/>
              <a:pPr/>
              <a:t>3/26/2012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71BB784-C325-4E31-BE0B-A83CE98D4DA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F21897-4BA7-4BD2-9332-68FEECD24295}" type="datetimeFigureOut">
              <a:rPr lang="en-US" smtClean="0"/>
              <a:pPr/>
              <a:t>3/26/2012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F21897-4BA7-4BD2-9332-68FEECD24295}" type="datetimeFigureOut">
              <a:rPr lang="en-US" smtClean="0"/>
              <a:pPr/>
              <a:t>3/26/2012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F21897-4BA7-4BD2-9332-68FEECD24295}" type="datetimeFigureOut">
              <a:rPr lang="en-US" smtClean="0"/>
              <a:pPr/>
              <a:t>3/26/2012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DF21897-4BA7-4BD2-9332-68FEECD24295}" type="datetimeFigureOut">
              <a:rPr lang="en-US" smtClean="0"/>
              <a:pPr/>
              <a:t>3/26/2012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1BB784-C325-4E31-BE0B-A83CE98D4DA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DF21897-4BA7-4BD2-9332-68FEECD24295}" type="datetimeFigureOut">
              <a:rPr lang="en-US" smtClean="0"/>
              <a:pPr/>
              <a:t>3/26/2012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DF21897-4BA7-4BD2-9332-68FEECD24295}" type="datetimeFigureOut">
              <a:rPr lang="en-US" smtClean="0"/>
              <a:pPr/>
              <a:t>3/26/2012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DF21897-4BA7-4BD2-9332-68FEECD24295}" type="datetimeFigureOut">
              <a:rPr lang="en-US" smtClean="0"/>
              <a:pPr/>
              <a:t>3/26/2012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F21897-4BA7-4BD2-9332-68FEECD24295}" type="datetimeFigureOut">
              <a:rPr lang="en-US" smtClean="0"/>
              <a:pPr/>
              <a:t>3/26/2012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DF21897-4BA7-4BD2-9332-68FEECD24295}" type="datetimeFigureOut">
              <a:rPr lang="en-US" smtClean="0"/>
              <a:pPr/>
              <a:t>3/26/2012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DF21897-4BA7-4BD2-9332-68FEECD24295}" type="datetimeFigureOut">
              <a:rPr lang="en-US" smtClean="0"/>
              <a:pPr/>
              <a:t>3/26/2012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71BB784-C325-4E31-BE0B-A83CE98D4DA6}"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DF21897-4BA7-4BD2-9332-68FEECD24295}" type="datetimeFigureOut">
              <a:rPr lang="en-US" smtClean="0"/>
              <a:pPr/>
              <a:t>3/26/2012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71BB784-C325-4E31-BE0B-A83CE98D4DA6}"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p:nvPr>
        </p:nvSpPr>
        <p:spPr>
          <a:xfrm>
            <a:off x="609600" y="5410200"/>
            <a:ext cx="7851648" cy="1066800"/>
          </a:xfrm>
        </p:spPr>
        <p:txBody>
          <a:bodyPr>
            <a:noAutofit/>
          </a:bodyPr>
          <a:lstStyle/>
          <a:p>
            <a:pPr algn="ctr" rtl="1"/>
            <a:r>
              <a:rPr lang="ar-EG" sz="7500" dirty="0" smtClean="0">
                <a:solidFill>
                  <a:schemeClr val="tx1"/>
                </a:solidFill>
                <a:effectLst>
                  <a:outerShdw blurRad="38100" dist="38100" dir="2700000" algn="tl">
                    <a:srgbClr val="000000">
                      <a:alpha val="43137"/>
                    </a:srgbClr>
                  </a:outerShdw>
                </a:effectLst>
              </a:rPr>
              <a:t/>
            </a:r>
            <a:br>
              <a:rPr lang="ar-EG" sz="7500" dirty="0" smtClean="0">
                <a:solidFill>
                  <a:schemeClr val="tx1"/>
                </a:solidFill>
                <a:effectLst>
                  <a:outerShdw blurRad="38100" dist="38100" dir="2700000" algn="tl">
                    <a:srgbClr val="000000">
                      <a:alpha val="43137"/>
                    </a:srgbClr>
                  </a:outerShdw>
                </a:effectLst>
              </a:rPr>
            </a:br>
            <a:r>
              <a:rPr lang="ar-EG" sz="7500" dirty="0" smtClean="0">
                <a:solidFill>
                  <a:schemeClr val="tx1"/>
                </a:solidFill>
                <a:effectLst>
                  <a:outerShdw blurRad="38100" dist="38100" dir="2700000" algn="tl">
                    <a:srgbClr val="000000">
                      <a:alpha val="43137"/>
                    </a:srgbClr>
                  </a:outerShdw>
                </a:effectLst>
              </a:rPr>
              <a:t/>
            </a:r>
            <a:br>
              <a:rPr lang="ar-EG" sz="7500" dirty="0" smtClean="0">
                <a:solidFill>
                  <a:schemeClr val="tx1"/>
                </a:solidFill>
                <a:effectLst>
                  <a:outerShdw blurRad="38100" dist="38100" dir="2700000" algn="tl">
                    <a:srgbClr val="000000">
                      <a:alpha val="43137"/>
                    </a:srgbClr>
                  </a:outerShdw>
                </a:effectLst>
              </a:rPr>
            </a:br>
            <a:r>
              <a:rPr lang="ar-EG" sz="7500" dirty="0" smtClean="0">
                <a:solidFill>
                  <a:schemeClr val="tx1"/>
                </a:solidFill>
                <a:effectLst>
                  <a:outerShdw blurRad="38100" dist="38100" dir="2700000" algn="tl">
                    <a:srgbClr val="000000">
                      <a:alpha val="43137"/>
                    </a:srgbClr>
                  </a:outerShdw>
                </a:effectLst>
              </a:rPr>
              <a:t/>
            </a:r>
            <a:br>
              <a:rPr lang="ar-EG" sz="7500" dirty="0" smtClean="0">
                <a:solidFill>
                  <a:schemeClr val="tx1"/>
                </a:solidFill>
                <a:effectLst>
                  <a:outerShdw blurRad="38100" dist="38100" dir="2700000" algn="tl">
                    <a:srgbClr val="000000">
                      <a:alpha val="43137"/>
                    </a:srgbClr>
                  </a:outerShdw>
                </a:effectLst>
              </a:rPr>
            </a:br>
            <a:r>
              <a:rPr lang="ar-EG" sz="7500" dirty="0" smtClean="0">
                <a:solidFill>
                  <a:schemeClr val="tx1"/>
                </a:solidFill>
                <a:effectLst>
                  <a:outerShdw blurRad="38100" dist="38100" dir="2700000" algn="tl">
                    <a:srgbClr val="000000">
                      <a:alpha val="43137"/>
                    </a:srgbClr>
                  </a:outerShdw>
                </a:effectLst>
              </a:rPr>
              <a:t/>
            </a:r>
            <a:br>
              <a:rPr lang="ar-EG" sz="7500" dirty="0" smtClean="0">
                <a:solidFill>
                  <a:schemeClr val="tx1"/>
                </a:solidFill>
                <a:effectLst>
                  <a:outerShdw blurRad="38100" dist="38100" dir="2700000" algn="tl">
                    <a:srgbClr val="000000">
                      <a:alpha val="43137"/>
                    </a:srgbClr>
                  </a:outerShdw>
                </a:effectLst>
              </a:rPr>
            </a:br>
            <a:r>
              <a:rPr lang="ar-EG" sz="7500" dirty="0" smtClean="0">
                <a:solidFill>
                  <a:schemeClr val="tx1"/>
                </a:solidFill>
                <a:effectLst>
                  <a:outerShdw blurRad="38100" dist="38100" dir="2700000" algn="tl">
                    <a:srgbClr val="000000">
                      <a:alpha val="43137"/>
                    </a:srgbClr>
                  </a:outerShdw>
                </a:effectLst>
              </a:rPr>
              <a:t/>
            </a:r>
            <a:br>
              <a:rPr lang="ar-EG" sz="7500" dirty="0" smtClean="0">
                <a:solidFill>
                  <a:schemeClr val="tx1"/>
                </a:solidFill>
                <a:effectLst>
                  <a:outerShdw blurRad="38100" dist="38100" dir="2700000" algn="tl">
                    <a:srgbClr val="000000">
                      <a:alpha val="43137"/>
                    </a:srgbClr>
                  </a:outerShdw>
                </a:effectLst>
              </a:rPr>
            </a:br>
            <a:r>
              <a:rPr lang="ar-EG" sz="7500" dirty="0" smtClean="0">
                <a:solidFill>
                  <a:schemeClr val="tx1"/>
                </a:solidFill>
                <a:effectLst>
                  <a:outerShdw blurRad="38100" dist="38100" dir="2700000" algn="tl">
                    <a:srgbClr val="000000">
                      <a:alpha val="43137"/>
                    </a:srgbClr>
                  </a:outerShdw>
                </a:effectLst>
              </a:rPr>
              <a:t/>
            </a:r>
            <a:br>
              <a:rPr lang="ar-EG" sz="7500" dirty="0" smtClean="0">
                <a:solidFill>
                  <a:schemeClr val="tx1"/>
                </a:solidFill>
                <a:effectLst>
                  <a:outerShdw blurRad="38100" dist="38100" dir="2700000" algn="tl">
                    <a:srgbClr val="000000">
                      <a:alpha val="43137"/>
                    </a:srgbClr>
                  </a:outerShdw>
                </a:effectLst>
              </a:rPr>
            </a:br>
            <a:r>
              <a:rPr lang="ar-EG" sz="7500" dirty="0" smtClean="0">
                <a:solidFill>
                  <a:schemeClr val="tx1"/>
                </a:solidFill>
                <a:effectLst>
                  <a:outerShdw blurRad="38100" dist="38100" dir="2700000" algn="tl">
                    <a:srgbClr val="000000">
                      <a:alpha val="43137"/>
                    </a:srgbClr>
                  </a:outerShdw>
                </a:effectLst>
              </a:rPr>
              <a:t/>
            </a:r>
            <a:br>
              <a:rPr lang="ar-EG" sz="7500" dirty="0" smtClean="0">
                <a:solidFill>
                  <a:schemeClr val="tx1"/>
                </a:solidFill>
                <a:effectLst>
                  <a:outerShdw blurRad="38100" dist="38100" dir="2700000" algn="tl">
                    <a:srgbClr val="000000">
                      <a:alpha val="43137"/>
                    </a:srgbClr>
                  </a:outerShdw>
                </a:effectLst>
              </a:rPr>
            </a:br>
            <a:r>
              <a:rPr lang="ar-EG" sz="7500" dirty="0" smtClean="0">
                <a:solidFill>
                  <a:schemeClr val="tx1"/>
                </a:solidFill>
                <a:effectLst>
                  <a:outerShdw blurRad="38100" dist="38100" dir="2700000" algn="tl">
                    <a:srgbClr val="000000">
                      <a:alpha val="43137"/>
                    </a:srgbClr>
                  </a:outerShdw>
                </a:effectLst>
              </a:rPr>
              <a:t/>
            </a:r>
            <a:br>
              <a:rPr lang="ar-EG" sz="7500" dirty="0" smtClean="0">
                <a:solidFill>
                  <a:schemeClr val="tx1"/>
                </a:solidFill>
                <a:effectLst>
                  <a:outerShdw blurRad="38100" dist="38100" dir="2700000" algn="tl">
                    <a:srgbClr val="000000">
                      <a:alpha val="43137"/>
                    </a:srgbClr>
                  </a:outerShdw>
                </a:effectLst>
              </a:rPr>
            </a:br>
            <a:r>
              <a:rPr lang="ar-EG" sz="8000" dirty="0" smtClean="0">
                <a:solidFill>
                  <a:schemeClr val="tx1"/>
                </a:solidFill>
                <a:effectLst/>
              </a:rPr>
              <a:t>اتفاقية </a:t>
            </a:r>
            <a:r>
              <a:rPr lang="ar-EG" sz="8000" dirty="0">
                <a:solidFill>
                  <a:schemeClr val="tx1"/>
                </a:solidFill>
                <a:effectLst/>
              </a:rPr>
              <a:t>حقوق الأشخاص ذوي </a:t>
            </a:r>
            <a:r>
              <a:rPr lang="ar-EG" sz="8000" dirty="0" smtClean="0">
                <a:solidFill>
                  <a:schemeClr val="tx1"/>
                </a:solidFill>
                <a:effectLst/>
              </a:rPr>
              <a:t>الإعاقة</a:t>
            </a:r>
            <a:br>
              <a:rPr lang="ar-EG" sz="8000" dirty="0" smtClean="0">
                <a:solidFill>
                  <a:schemeClr val="tx1"/>
                </a:solidFill>
                <a:effectLst/>
              </a:rPr>
            </a:br>
            <a:r>
              <a:rPr lang="ar-EG" sz="4800" dirty="0" smtClean="0">
                <a:solidFill>
                  <a:srgbClr val="66FF66"/>
                </a:solidFill>
                <a:effectLst/>
              </a:rPr>
              <a:t>عرض </a:t>
            </a:r>
            <a:r>
              <a:rPr lang="ar-EG" sz="4800" dirty="0" smtClean="0">
                <a:solidFill>
                  <a:srgbClr val="66FF66"/>
                </a:solidFill>
                <a:effectLst/>
              </a:rPr>
              <a:t>مبسط</a:t>
            </a:r>
            <a:r>
              <a:rPr lang="en-US" sz="8000" dirty="0">
                <a:effectLst/>
              </a:rPr>
              <a:t/>
            </a:r>
            <a:br>
              <a:rPr lang="en-US" sz="8000" dirty="0">
                <a:effectLst/>
              </a:rPr>
            </a:br>
            <a:r>
              <a:rPr lang="ar-EG" sz="2500" dirty="0">
                <a:solidFill>
                  <a:schemeClr val="bg1"/>
                </a:solidFill>
                <a:effectLst/>
              </a:rPr>
              <a:t>اعتمدت ونشرت على الملأ بموجب قرار الجمعية العامة للأمم المتحدة رقم 61/106 المؤرخ في 13 كانون الأول/ديسمبر 2006 ودخلت حيز النفاذ في 3 أيار/مايو 2008</a:t>
            </a:r>
            <a:endParaRPr lang="en-US" sz="2500" dirty="0">
              <a:solidFill>
                <a:schemeClr val="tx1"/>
              </a:solidFill>
              <a:effectLst>
                <a:outerShdw blurRad="38100" dist="38100" dir="2700000" algn="tl">
                  <a:srgbClr val="000000">
                    <a:alpha val="43137"/>
                  </a:srgbClr>
                </a:outerShdw>
              </a:effectLst>
            </a:endParaRPr>
          </a:p>
        </p:txBody>
      </p:sp>
      <p:pic>
        <p:nvPicPr>
          <p:cNvPr id="12" name="Picture 11" descr="all[1].gif"/>
          <p:cNvPicPr>
            <a:picLocks noChangeAspect="1"/>
          </p:cNvPicPr>
          <p:nvPr/>
        </p:nvPicPr>
        <p:blipFill>
          <a:blip r:embed="rId2" cstate="print"/>
          <a:stretch>
            <a:fillRect/>
          </a:stretch>
        </p:blipFill>
        <p:spPr>
          <a:xfrm>
            <a:off x="1447800" y="457200"/>
            <a:ext cx="5791199" cy="16002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ctr" rtl="1"/>
            <a:r>
              <a:rPr lang="ar-SA" sz="3200" b="1" dirty="0">
                <a:solidFill>
                  <a:srgbClr val="66FF66"/>
                </a:solidFill>
              </a:rPr>
              <a:t>المادة 10: الحق في الحياة</a:t>
            </a:r>
            <a:endParaRPr lang="en-US" sz="3200" b="1" dirty="0">
              <a:solidFill>
                <a:srgbClr val="66FF66"/>
              </a:solidFill>
            </a:endParaRPr>
          </a:p>
          <a:p>
            <a:pPr algn="just" rtl="1"/>
            <a:r>
              <a:rPr lang="ar-SA" sz="3200" b="1" dirty="0"/>
              <a:t>لكل إنسان الحق الأصيل في الحياة وتتخذ جميع التدابير الضرورية لضمان تمتع الأشخاص ذوي الإعاقة فعليا بهذا الحق على قدم المساواة مع الآخرين.</a:t>
            </a:r>
            <a:endParaRPr lang="en-US" sz="3200" b="1" dirty="0"/>
          </a:p>
          <a:p>
            <a:pPr algn="ctr" rtl="1"/>
            <a:r>
              <a:rPr lang="ar-SA" sz="3200" b="1" dirty="0">
                <a:solidFill>
                  <a:srgbClr val="66FF66"/>
                </a:solidFill>
              </a:rPr>
              <a:t>المادة 11: حالات الخطر والطوارئ الإنسانية</a:t>
            </a:r>
            <a:endParaRPr lang="en-US" sz="3200" b="1" dirty="0">
              <a:solidFill>
                <a:srgbClr val="66FF66"/>
              </a:solidFill>
            </a:endParaRPr>
          </a:p>
          <a:p>
            <a:pPr algn="just" rtl="1"/>
            <a:r>
              <a:rPr lang="ar-SA" sz="3200" b="1" dirty="0"/>
              <a:t>تلتزم الدول الأطراف بضمان حماية وسلامة الأشخاص ذوي الإعاقة في حالات الخطر، مثل الحالات الناجمة عن المنازعات المسلحة أو الطوارئ الإنسانية أو الكوارث الطبيعية.</a:t>
            </a:r>
            <a:endParaRPr lang="en-US" sz="3200" b="1" dirty="0"/>
          </a:p>
          <a:p>
            <a:pPr algn="ctr" rtl="1"/>
            <a:r>
              <a:rPr lang="ar-SA" sz="3200" b="1" dirty="0">
                <a:solidFill>
                  <a:srgbClr val="66FF66"/>
                </a:solidFill>
              </a:rPr>
              <a:t>المادة 12: الاعتراف بالأشخاص ذوي الإعاقة على قدم المساواة أمام القانون</a:t>
            </a:r>
            <a:endParaRPr lang="en-US" sz="3200" b="1" dirty="0">
              <a:solidFill>
                <a:srgbClr val="66FF66"/>
              </a:solidFill>
            </a:endParaRPr>
          </a:p>
          <a:p>
            <a:pPr algn="just" rtl="1"/>
            <a:r>
              <a:rPr lang="ar-SA" sz="3200" b="1" dirty="0"/>
              <a:t>للأشخاص ذوي الإعاقة الحق في الاعتراف بهم كأشخاص أمام القانون.</a:t>
            </a:r>
            <a:endParaRPr lang="en-US" sz="3200" b="1" dirty="0"/>
          </a:p>
          <a:p>
            <a:pPr algn="just"/>
            <a:endParaRPr lang="en-US" sz="32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lstStyle/>
          <a:p>
            <a:pPr algn="ctr" rtl="1"/>
            <a:r>
              <a:rPr lang="ar-SA" sz="3200" b="1" dirty="0">
                <a:solidFill>
                  <a:srgbClr val="66FF66"/>
                </a:solidFill>
              </a:rPr>
              <a:t>المادة 13: إمكانية اللجوء إلى القضاء</a:t>
            </a:r>
            <a:endParaRPr lang="en-US" sz="3200" b="1" dirty="0">
              <a:solidFill>
                <a:srgbClr val="66FF66"/>
              </a:solidFill>
            </a:endParaRPr>
          </a:p>
          <a:p>
            <a:pPr algn="just" rtl="1"/>
            <a:r>
              <a:rPr lang="ar-SA" sz="3200" b="1" dirty="0"/>
              <a:t>للأشخاص ذوي الإعاقة الحق في اللجوء الفعال إلى القضاء على قدم المساواة مع الغير، دون استبعادهم من الإجراءات القانونية.</a:t>
            </a:r>
            <a:endParaRPr lang="en-US" sz="3200" b="1" dirty="0"/>
          </a:p>
          <a:p>
            <a:pPr algn="ctr" rtl="1"/>
            <a:r>
              <a:rPr lang="ar-SA" sz="3200" b="1" dirty="0">
                <a:solidFill>
                  <a:srgbClr val="66FF66"/>
                </a:solidFill>
              </a:rPr>
              <a:t>المادة 14: حرية الشخص وأمنه</a:t>
            </a:r>
            <a:endParaRPr lang="en-US" sz="3200" b="1" dirty="0">
              <a:solidFill>
                <a:srgbClr val="66FF66"/>
              </a:solidFill>
            </a:endParaRPr>
          </a:p>
          <a:p>
            <a:pPr algn="just" rtl="1"/>
            <a:r>
              <a:rPr lang="ar-SA" sz="3200" b="1" dirty="0"/>
              <a:t>يكفل للأشخاص ذوي الإعاقة التمتع بالحق في الحرية والأمن الشخصي وعدم حرمانهم من حريتهم، بشكل غير قانوني أو تعسفي، بسبب وجود إعاقة ما.</a:t>
            </a:r>
            <a:endParaRPr lang="en-US" sz="3200" b="1" dirty="0"/>
          </a:p>
          <a:p>
            <a:pPr algn="ctr" rtl="1"/>
            <a:r>
              <a:rPr lang="ar-SA" sz="3200" b="1" dirty="0">
                <a:solidFill>
                  <a:srgbClr val="66FF66"/>
                </a:solidFill>
              </a:rPr>
              <a:t>المادة 15: عدم التعرض للتعذيب أو المعاملة أو العقوبة القاسية أو اللاإنسانية أو المهينة</a:t>
            </a:r>
            <a:endParaRPr lang="en-US" sz="3200" b="1" dirty="0">
              <a:solidFill>
                <a:srgbClr val="66FF66"/>
              </a:solidFill>
            </a:endParaRPr>
          </a:p>
          <a:p>
            <a:pPr algn="just" rtl="1"/>
            <a:r>
              <a:rPr lang="ar-SA" sz="3200" b="1" dirty="0"/>
              <a:t>الأشخاص ذوي الإعاقة الحق في الحماية من التعرض للتعذيب أو المعاملة أو العقوبة القاسية أو اللاإنسانية أو المهينة.</a:t>
            </a:r>
            <a:endParaRPr lang="en-US" sz="3200" b="1" dirty="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lnSpcReduction="10000"/>
          </a:bodyPr>
          <a:lstStyle/>
          <a:p>
            <a:pPr algn="ctr" rtl="1"/>
            <a:r>
              <a:rPr lang="ar-SA" sz="3200" b="1" dirty="0">
                <a:solidFill>
                  <a:srgbClr val="66FF66"/>
                </a:solidFill>
              </a:rPr>
              <a:t>المادة 16: عدم التعرض للاستغلال والعنف والاعتداء</a:t>
            </a:r>
            <a:endParaRPr lang="en-US" sz="3200" b="1" dirty="0">
              <a:solidFill>
                <a:srgbClr val="66FF66"/>
              </a:solidFill>
            </a:endParaRPr>
          </a:p>
          <a:p>
            <a:pPr algn="just" rtl="1"/>
            <a:r>
              <a:rPr lang="ar-SA" sz="3200" b="1" dirty="0"/>
              <a:t>للأشخاص ذوي الإعاقة الحق في الحماية من كل أشكال الاستغلال والعنف والإيذاء، سواء داخل المنزل أو خارجه، مع إيلاء اهتمام خاص للأطفال والنساء ذوي الإعاقة.</a:t>
            </a:r>
            <a:endParaRPr lang="en-US" sz="3200" b="1" dirty="0"/>
          </a:p>
          <a:p>
            <a:pPr algn="ctr" rtl="1"/>
            <a:r>
              <a:rPr lang="ar-SA" sz="3200" b="1" dirty="0">
                <a:solidFill>
                  <a:srgbClr val="66FF66"/>
                </a:solidFill>
              </a:rPr>
              <a:t>المادة 17: حماية السلامة الشخصية</a:t>
            </a:r>
            <a:endParaRPr lang="en-US" sz="3200" b="1" dirty="0">
              <a:solidFill>
                <a:srgbClr val="66FF66"/>
              </a:solidFill>
            </a:endParaRPr>
          </a:p>
          <a:p>
            <a:pPr algn="just" rtl="1"/>
            <a:r>
              <a:rPr lang="ar-SA" sz="3200" b="1" dirty="0"/>
              <a:t>للأشخاص ذوي الإعاقة الحق في احترام سلامتهم البدنية والعقلية.</a:t>
            </a:r>
            <a:endParaRPr lang="en-US" sz="3200" b="1" dirty="0"/>
          </a:p>
          <a:p>
            <a:pPr algn="ctr" rtl="1"/>
            <a:r>
              <a:rPr lang="ar-SA" sz="3200" b="1" dirty="0">
                <a:solidFill>
                  <a:srgbClr val="66FF66"/>
                </a:solidFill>
              </a:rPr>
              <a:t>المادة 18: حرية التنقل والجنسية</a:t>
            </a:r>
            <a:endParaRPr lang="en-US" sz="3200" b="1" dirty="0">
              <a:solidFill>
                <a:srgbClr val="66FF66"/>
              </a:solidFill>
            </a:endParaRPr>
          </a:p>
          <a:p>
            <a:pPr algn="just" rtl="1"/>
            <a:r>
              <a:rPr lang="ar-SA" sz="3200" b="1" dirty="0"/>
              <a:t>للأشخاص ذوي الإعاقة الحق في حرية التنقل وحرية اختيار إقامتهم </a:t>
            </a:r>
            <a:r>
              <a:rPr lang="ar-SA" sz="3200" b="1" dirty="0" smtClean="0"/>
              <a:t>والحصول على جنسية.</a:t>
            </a:r>
            <a:endParaRPr lang="ar-EG" sz="3200" b="1" dirty="0" smtClean="0"/>
          </a:p>
          <a:p>
            <a:pPr algn="ctr" rtl="1"/>
            <a:r>
              <a:rPr lang="ar-SA" sz="3200" b="1" dirty="0">
                <a:solidFill>
                  <a:srgbClr val="66FF66"/>
                </a:solidFill>
              </a:rPr>
              <a:t>المادة 19: المعيشة المستقلة والإدماج في المجتمع</a:t>
            </a:r>
            <a:endParaRPr lang="en-US" sz="3200" b="1" dirty="0">
              <a:solidFill>
                <a:srgbClr val="66FF66"/>
              </a:solidFill>
            </a:endParaRPr>
          </a:p>
          <a:p>
            <a:pPr rtl="1"/>
            <a:r>
              <a:rPr lang="ar-SA" sz="3200" b="1" dirty="0"/>
              <a:t>للأشخاص ذوي الإعاقة الحق في المعيشة المستقلة والمشاركة في المجتمع</a:t>
            </a:r>
            <a:r>
              <a:rPr lang="ar-SA" sz="3200" b="1" dirty="0" smtClean="0"/>
              <a:t>.</a:t>
            </a:r>
            <a:endParaRPr lang="en-US" sz="32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ctr" rtl="1"/>
            <a:r>
              <a:rPr lang="ar-SA" sz="2900" b="1" dirty="0">
                <a:solidFill>
                  <a:srgbClr val="66FF66"/>
                </a:solidFill>
              </a:rPr>
              <a:t>المادة 20: التنقل الشخصي</a:t>
            </a:r>
            <a:endParaRPr lang="en-US" sz="2900" b="1" dirty="0">
              <a:solidFill>
                <a:srgbClr val="66FF66"/>
              </a:solidFill>
            </a:endParaRPr>
          </a:p>
          <a:p>
            <a:pPr algn="just" rtl="1"/>
            <a:r>
              <a:rPr lang="ar-SA" sz="2900" b="1" dirty="0"/>
              <a:t>للأشخاص ذوي الإعاقة الحق في حرية التنقل بأكبر قدر ممكن من الاستقلالية.</a:t>
            </a:r>
            <a:endParaRPr lang="en-US" sz="2900" b="1" dirty="0"/>
          </a:p>
          <a:p>
            <a:pPr algn="ctr" rtl="1"/>
            <a:r>
              <a:rPr lang="ar-SA" sz="2900" b="1" dirty="0">
                <a:solidFill>
                  <a:srgbClr val="66FF66"/>
                </a:solidFill>
              </a:rPr>
              <a:t>المادة 21: حرية التعبير والرأي والحصول على المعلومات</a:t>
            </a:r>
            <a:endParaRPr lang="en-US" sz="2900" b="1" dirty="0">
              <a:solidFill>
                <a:srgbClr val="66FF66"/>
              </a:solidFill>
            </a:endParaRPr>
          </a:p>
          <a:p>
            <a:pPr algn="just" rtl="1"/>
            <a:r>
              <a:rPr lang="ar-SA" sz="2900" b="1" dirty="0"/>
              <a:t>للأشخاص ذوي الإعاقة الحق في حرية التعبير والرأي، بما يشمل حرية التماس المعلومات والأفكار وتلقيها ونقلها بكل أشكال الاتصال التي يختارونها.</a:t>
            </a:r>
            <a:endParaRPr lang="en-US" sz="2900" b="1" dirty="0"/>
          </a:p>
          <a:p>
            <a:pPr algn="ctr" rtl="1"/>
            <a:r>
              <a:rPr lang="ar-SA" sz="2900" b="1" dirty="0">
                <a:solidFill>
                  <a:srgbClr val="66FF66"/>
                </a:solidFill>
              </a:rPr>
              <a:t>المادة 22: احترام الخصوصية</a:t>
            </a:r>
            <a:endParaRPr lang="en-US" sz="2900" b="1" dirty="0">
              <a:solidFill>
                <a:srgbClr val="66FF66"/>
              </a:solidFill>
            </a:endParaRPr>
          </a:p>
          <a:p>
            <a:pPr algn="just" rtl="1"/>
            <a:r>
              <a:rPr lang="ar-SA" sz="2900" b="1" dirty="0"/>
              <a:t>للأشخاص ذوي الإعاقة الحق في حماية حياتهم الخاصة وشرفهم وسمعتهم.</a:t>
            </a:r>
            <a:endParaRPr lang="en-US" sz="2900" b="1" dirty="0"/>
          </a:p>
          <a:p>
            <a:pPr algn="ctr" rtl="1"/>
            <a:r>
              <a:rPr lang="ar-SA" sz="2900" b="1" dirty="0">
                <a:solidFill>
                  <a:srgbClr val="66FF66"/>
                </a:solidFill>
              </a:rPr>
              <a:t>المادة 23: احترام البيت والأسرة</a:t>
            </a:r>
            <a:endParaRPr lang="en-US" sz="2900" b="1" dirty="0">
              <a:solidFill>
                <a:srgbClr val="66FF66"/>
              </a:solidFill>
            </a:endParaRPr>
          </a:p>
          <a:p>
            <a:pPr algn="just" rtl="1"/>
            <a:r>
              <a:rPr lang="ar-SA" sz="2900" b="1" dirty="0"/>
              <a:t>للأشخاص ذوي الإعاقة الحق في الزواج وفي تأسيس أسرة وتقرير عدد أطفالهم بحرية، وفي الحفاظ على خصوبتهم على قدم المساواة مع الغير.</a:t>
            </a:r>
            <a:endParaRPr lang="en-US" sz="2900" b="1" dirty="0"/>
          </a:p>
          <a:p>
            <a:endParaRPr lang="en-US" sz="29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ctr" rtl="1"/>
            <a:r>
              <a:rPr lang="ar-SA" sz="2700" b="1" dirty="0">
                <a:solidFill>
                  <a:srgbClr val="66FF66"/>
                </a:solidFill>
              </a:rPr>
              <a:t>المادة 24: التعليم</a:t>
            </a:r>
            <a:endParaRPr lang="en-US" sz="2700" b="1" dirty="0">
              <a:solidFill>
                <a:srgbClr val="66FF66"/>
              </a:solidFill>
            </a:endParaRPr>
          </a:p>
          <a:p>
            <a:pPr algn="just" rtl="1"/>
            <a:r>
              <a:rPr lang="ar-SA" sz="2700" b="1" dirty="0"/>
              <a:t>للأشخاص ذوي الإعاقة الحق في التعليم على أساس تكافؤ الفرص، مع ضمان نظام تعليمي شامل على جميع المستويات وتيسير فرص الحصول على التعلم مدى الحياة.</a:t>
            </a:r>
            <a:endParaRPr lang="en-US" sz="2700" b="1" dirty="0"/>
          </a:p>
          <a:p>
            <a:pPr algn="ctr" rtl="1"/>
            <a:r>
              <a:rPr lang="ar-SA" sz="2700" b="1" dirty="0">
                <a:solidFill>
                  <a:srgbClr val="66FF66"/>
                </a:solidFill>
              </a:rPr>
              <a:t>المادة 25: الصحة</a:t>
            </a:r>
            <a:endParaRPr lang="en-US" sz="2700" b="1" dirty="0">
              <a:solidFill>
                <a:srgbClr val="66FF66"/>
              </a:solidFill>
            </a:endParaRPr>
          </a:p>
          <a:p>
            <a:pPr algn="just" rtl="1"/>
            <a:r>
              <a:rPr lang="ar-SA" sz="2700" b="1" dirty="0"/>
              <a:t>للأشخاص ذوي الإعاقة الحق في التمتع بأعلى مستوى صحي يمكن بلوغه، بما يكفل حصول الأشخاص ذوي الإعاقة على الخدمات الصحية التي تشمل إعادة التأهيل الصحي، بما يراعي نوع الجنس، في مجتمعهم وبدون تكلفة مالية.</a:t>
            </a:r>
            <a:endParaRPr lang="en-US" sz="2700" b="1" dirty="0"/>
          </a:p>
          <a:p>
            <a:pPr algn="ctr" rtl="1"/>
            <a:r>
              <a:rPr lang="ar-SA" sz="2700" b="1" dirty="0">
                <a:solidFill>
                  <a:srgbClr val="66FF66"/>
                </a:solidFill>
              </a:rPr>
              <a:t>المادة 26: التأهيل وإعادة التأهيل</a:t>
            </a:r>
            <a:endParaRPr lang="en-US" sz="2700" b="1" dirty="0">
              <a:solidFill>
                <a:srgbClr val="66FF66"/>
              </a:solidFill>
            </a:endParaRPr>
          </a:p>
          <a:p>
            <a:pPr algn="just" rtl="1"/>
            <a:r>
              <a:rPr lang="ar-SA" sz="2700" b="1" dirty="0"/>
              <a:t>تحدد هذه المادة التدابير التي تمكن الأشخاص ذوي الإعاقة من بلوغ أقصى قدر من الاستقلالية والحفاظ عليها، وتحقيق قدراتهم البدنية والعقلية والاجتماعية والمهنية الكاملة، وإدماجهم وإشراكهم بشكل كامل في كل مناحي الحياة من خلال برامج شاملة للتأهيل وإعادة التأهيل في مجالات الصحة والعمالة والتعليم والخدمات الاجتماعية</a:t>
            </a:r>
            <a:r>
              <a:rPr lang="ar-SA" sz="2700" b="1" dirty="0" smtClean="0"/>
              <a:t>.</a:t>
            </a:r>
            <a:endParaRPr lang="en-US" sz="27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ctr" rtl="1"/>
            <a:r>
              <a:rPr lang="ar-SA" sz="2800" b="1" dirty="0">
                <a:solidFill>
                  <a:srgbClr val="66FF66"/>
                </a:solidFill>
              </a:rPr>
              <a:t>المادة 27: العمل والعمالة</a:t>
            </a:r>
            <a:endParaRPr lang="en-US" sz="2800" b="1" dirty="0">
              <a:solidFill>
                <a:srgbClr val="66FF66"/>
              </a:solidFill>
            </a:endParaRPr>
          </a:p>
          <a:p>
            <a:pPr algn="just" rtl="1"/>
            <a:r>
              <a:rPr lang="ar-SA" sz="2800" b="1" dirty="0"/>
              <a:t>للأشخاص ذوي الإعاقة الحق في العمل وكسب الرزق بالمشاركة في سوق للعمل وفي بيئة عمل منفتحة وشاملة يسهل النفاذ إليها، وبما يشمل أولئك الذين يتعرضون لإعاقة في مسار عملهم.</a:t>
            </a:r>
            <a:endParaRPr lang="en-US" sz="2800" b="1" dirty="0"/>
          </a:p>
          <a:p>
            <a:pPr algn="ctr" rtl="1"/>
            <a:r>
              <a:rPr lang="ar-SA" sz="2800" b="1" dirty="0">
                <a:solidFill>
                  <a:srgbClr val="66FF66"/>
                </a:solidFill>
              </a:rPr>
              <a:t>المادة 28: مستوى المعيشة اللائق والحماية الاجتماعية</a:t>
            </a:r>
            <a:endParaRPr lang="en-US" sz="2800" b="1" dirty="0">
              <a:solidFill>
                <a:srgbClr val="66FF66"/>
              </a:solidFill>
            </a:endParaRPr>
          </a:p>
          <a:p>
            <a:pPr algn="just" rtl="1"/>
            <a:r>
              <a:rPr lang="ar-SA" sz="2800" b="1" dirty="0"/>
              <a:t> للأشخاص ذوي الإعاقة الحق في مستوى معيشي لائق وفي الحماية الاجتماعية. </a:t>
            </a:r>
            <a:endParaRPr lang="en-US" sz="2800" b="1" dirty="0"/>
          </a:p>
          <a:p>
            <a:pPr algn="ctr" rtl="1"/>
            <a:r>
              <a:rPr lang="ar-SA" sz="2800" b="1" dirty="0">
                <a:solidFill>
                  <a:srgbClr val="66FF66"/>
                </a:solidFill>
              </a:rPr>
              <a:t>المادة 29: المشاركة في الحياة السياسية والعامة</a:t>
            </a:r>
            <a:endParaRPr lang="en-US" sz="2800" b="1" dirty="0">
              <a:solidFill>
                <a:srgbClr val="66FF66"/>
              </a:solidFill>
            </a:endParaRPr>
          </a:p>
          <a:p>
            <a:pPr algn="just" rtl="1"/>
            <a:r>
              <a:rPr lang="ar-SA" sz="2800" b="1" dirty="0"/>
              <a:t> تكفل هذه المادة </a:t>
            </a:r>
            <a:r>
              <a:rPr lang="ar-SA" sz="2800" b="1" dirty="0" smtClean="0"/>
              <a:t>الحقوق </a:t>
            </a:r>
            <a:r>
              <a:rPr lang="ar-SA" sz="2800" b="1" dirty="0"/>
              <a:t>السياسية للأشخاص ذوي الإعاقة</a:t>
            </a:r>
            <a:r>
              <a:rPr lang="ar-SA" sz="2800" b="1" dirty="0" smtClean="0"/>
              <a:t>.</a:t>
            </a:r>
            <a:endParaRPr lang="ar-EG" sz="2800" b="1" dirty="0" smtClean="0"/>
          </a:p>
          <a:p>
            <a:pPr algn="just" rtl="1"/>
            <a:r>
              <a:rPr lang="ar-SA" sz="2800" b="1" dirty="0">
                <a:solidFill>
                  <a:srgbClr val="66FF66"/>
                </a:solidFill>
              </a:rPr>
              <a:t>المادة 30: المشاركة في الحياة الثقافية وأنشطة الترفيه والتسلية والرياضة</a:t>
            </a:r>
            <a:endParaRPr lang="en-US" sz="2800" b="1" dirty="0">
              <a:solidFill>
                <a:srgbClr val="66FF66"/>
              </a:solidFill>
            </a:endParaRPr>
          </a:p>
          <a:p>
            <a:pPr algn="just" rtl="1"/>
            <a:r>
              <a:rPr lang="ar-SA" sz="2800" b="1" dirty="0"/>
              <a:t>للأشخاص ذوي الإعاقة الحق في المشاركة في الحياة الثقافية وفي تنمية واستغلال إمكاناتهم الإبداعية والفنية والفكرية، والاعتراف بهويتهم الثقافية واللغوية المحددة ودعمها، والمشاركة في أنشطة الترفيه والتسلية والرياضة على قدم المساواة مع الغير</a:t>
            </a:r>
            <a:r>
              <a:rPr lang="ar-SA" sz="2800" b="1" dirty="0" smtClean="0"/>
              <a:t>.</a:t>
            </a:r>
            <a:endParaRPr lang="en-US" sz="28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ctr" rtl="1"/>
            <a:r>
              <a:rPr lang="ar-SA" sz="3200" b="1" dirty="0">
                <a:solidFill>
                  <a:srgbClr val="66FF66"/>
                </a:solidFill>
              </a:rPr>
              <a:t>المادة 31: جمع الإحصاءات والبيانات</a:t>
            </a:r>
            <a:endParaRPr lang="en-US" sz="3200" b="1" dirty="0">
              <a:solidFill>
                <a:srgbClr val="66FF66"/>
              </a:solidFill>
            </a:endParaRPr>
          </a:p>
          <a:p>
            <a:pPr algn="just" rtl="1"/>
            <a:r>
              <a:rPr lang="ar-SA" sz="3200" b="1" dirty="0" smtClean="0"/>
              <a:t>تقوم </a:t>
            </a:r>
            <a:r>
              <a:rPr lang="ar-SA" sz="3200" b="1" dirty="0"/>
              <a:t>الدول الأطراف بجمع المعلومات المناسبة، بما في ذلك البيانات الإحصائية والبيانات المستخدمة في البحوث، لتمكينها من وضع وتنفيذ السياسات الكفيلة بإنفاذ هذه الاتفاقية. وتضطلع الدول الأطراف بمسؤولية نشر هذه الإحصاءات وتضمن إتاحتها للأشخاص ذوي الإعاقة وغيرهم.</a:t>
            </a:r>
            <a:endParaRPr lang="en-US" sz="3200" b="1" dirty="0"/>
          </a:p>
          <a:p>
            <a:pPr algn="ctr" rtl="1"/>
            <a:r>
              <a:rPr lang="ar-SA" sz="3200" b="1" dirty="0">
                <a:solidFill>
                  <a:srgbClr val="66FF66"/>
                </a:solidFill>
              </a:rPr>
              <a:t>المادة 32: التعاون الدولي</a:t>
            </a:r>
            <a:endParaRPr lang="en-US" sz="3200" b="1" dirty="0">
              <a:solidFill>
                <a:srgbClr val="66FF66"/>
              </a:solidFill>
            </a:endParaRPr>
          </a:p>
          <a:p>
            <a:pPr algn="just" rtl="1"/>
            <a:r>
              <a:rPr lang="ar-SA" sz="3200" b="1" dirty="0" smtClean="0"/>
              <a:t>تسلم </a:t>
            </a:r>
            <a:r>
              <a:rPr lang="ar-SA" sz="3200" b="1" dirty="0"/>
              <a:t>الدول الأطراف بأهمية التعاون الدولي وتعزيزه، دعما للجهود الوطنية الرامية إلى تحقيق أهداف هذه الاتفاقية ومقصدها، وتتخذ تدابير مناسبة وفعالة بهذا الصدد فيما بينها، وحسب الاقتضاء، في شراكة مع المنظمات الدولية والإقليمية ذات الصلة والمجتمع المدني، ولا سيما منظمات الأشخاص ذوي الإعاقة. </a:t>
            </a:r>
            <a:endParaRPr lang="en-US" sz="3200" b="1" dirty="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ctr" rtl="1"/>
            <a:r>
              <a:rPr lang="ar-SA" b="1" dirty="0">
                <a:solidFill>
                  <a:srgbClr val="66FF66"/>
                </a:solidFill>
              </a:rPr>
              <a:t>المادة 33: التنفيذ والرصد على الصعيد الوطني</a:t>
            </a:r>
            <a:endParaRPr lang="en-US" b="1" dirty="0">
              <a:solidFill>
                <a:srgbClr val="66FF66"/>
              </a:solidFill>
            </a:endParaRPr>
          </a:p>
          <a:p>
            <a:pPr algn="just" rtl="1"/>
            <a:r>
              <a:rPr lang="ar-SA" b="1" dirty="0" smtClean="0"/>
              <a:t>تعين </a:t>
            </a:r>
            <a:r>
              <a:rPr lang="ar-SA" b="1" dirty="0"/>
              <a:t>الدول الأطراف، جهة تنسيق واحدة أو أكثر داخل الحكومة تعنى بالمسائل المتصلة بتنفيذ هذه الاتفاقية، وتولي الاعتبار الواجب لمسألة إنشاء أو تعيين آلية تنسيق داخل الحكومة لتيسير الأعمال ذات الصلة في مختلف القطاعات وعلى مختلف المستويات</a:t>
            </a:r>
            <a:r>
              <a:rPr lang="ar-SA" b="1" dirty="0" smtClean="0"/>
              <a:t>.</a:t>
            </a:r>
            <a:r>
              <a:rPr lang="ar-EG" b="1" dirty="0" smtClean="0"/>
              <a:t> </a:t>
            </a:r>
            <a:r>
              <a:rPr lang="ar-SA" b="1" dirty="0" smtClean="0"/>
              <a:t>ويسهم </a:t>
            </a:r>
            <a:r>
              <a:rPr lang="ar-SA" b="1" dirty="0"/>
              <a:t>المجتمع المدني، وبخاصة الأشخاص ذوو الإعاقة والمنظمات الممثلة لهم، في عملية الرصد ويشاركون فيها مشاركة كاملة.</a:t>
            </a:r>
            <a:endParaRPr lang="en-US" b="1" dirty="0"/>
          </a:p>
          <a:p>
            <a:pPr algn="ctr" rtl="1"/>
            <a:r>
              <a:rPr lang="ar-SA" b="1" dirty="0">
                <a:solidFill>
                  <a:srgbClr val="66FF66"/>
                </a:solidFill>
              </a:rPr>
              <a:t>المادة 34: اللجنة المعنية بحقوق الأشخاص ذوي الإعاقة</a:t>
            </a:r>
            <a:endParaRPr lang="en-US" b="1" dirty="0">
              <a:solidFill>
                <a:srgbClr val="66FF66"/>
              </a:solidFill>
            </a:endParaRPr>
          </a:p>
          <a:p>
            <a:pPr algn="just" rtl="1"/>
            <a:r>
              <a:rPr lang="ar-SA" b="1" dirty="0" smtClean="0"/>
              <a:t>تنشأ </a:t>
            </a:r>
            <a:r>
              <a:rPr lang="ar-SA" b="1" dirty="0"/>
              <a:t>لجنة معنية بحقوق الأشخاص ذوي الإعاقة، وتتكون اللجنة، في وقت بدء نفاذ هذه الاتفاقية، من اثني عشر خبيرا. وتزداد عضوية اللجنة بستة أعضاء، بعد حصول الاتفاقية على ستين تصديقا أو انضماما إضافيا، لتصل عضويتها حدا أعلى مقداره ثمانية عشر عضوا</a:t>
            </a:r>
            <a:r>
              <a:rPr lang="ar-SA" b="1" dirty="0" smtClean="0"/>
              <a:t>.</a:t>
            </a:r>
            <a:r>
              <a:rPr lang="ar-EG" b="1" dirty="0" smtClean="0"/>
              <a:t> </a:t>
            </a:r>
            <a:r>
              <a:rPr lang="ar-SA" b="1" dirty="0" smtClean="0"/>
              <a:t>يعمل </a:t>
            </a:r>
            <a:r>
              <a:rPr lang="ar-SA" b="1" dirty="0"/>
              <a:t>أعضاء اللجنة بصفتهم الشخصية ويكونون من المشهود لهم بالأخلاق العالية والمعترف لهم بالكفاءة والخبرة في الميدان الذي تغطيه هذه الاتفاقية. وينتخب أعضاء اللجنة بواسطة الدول الأطراف مع مراعاة التوزيع الجغرافي العادل، وتمثيل مختلف أشكال الحضارات والنظم القانونية الرئيسية، والتمثيل المتوازن للجنسين، ومشاركة الخبراء ذوي الإعاقة.</a:t>
            </a:r>
            <a:endParaRPr lang="en-US" b="1" dirty="0"/>
          </a:p>
          <a:p>
            <a:pPr algn="just"/>
            <a:endParaRPr lang="en-US"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ctr" rtl="1"/>
            <a:r>
              <a:rPr lang="ar-SA" sz="2900" b="1" dirty="0">
                <a:solidFill>
                  <a:srgbClr val="66FF66"/>
                </a:solidFill>
              </a:rPr>
              <a:t>المادة 35: تقارير الدول الأطراف</a:t>
            </a:r>
            <a:endParaRPr lang="en-US" sz="2900" b="1" dirty="0">
              <a:solidFill>
                <a:srgbClr val="66FF66"/>
              </a:solidFill>
            </a:endParaRPr>
          </a:p>
          <a:p>
            <a:pPr algn="just" rtl="1"/>
            <a:r>
              <a:rPr lang="ar-SA" sz="2900" b="1" dirty="0"/>
              <a:t>تقدم كل دولة طرف إلى اللجنة، عن طريق الأمين العام للأمم المتحدة، تقريرا شاملا عن التدابير المتخذة لتنفيذ التزاماتها بموجب هذه الاتفاقية وعن التقدم المحرز في هذا الصدد، وذلك خلال فترة عامين عقب بدء نفاذ هذه الاتفاقية بالنسبة للدولة الطرف المعنية. وتقدم الدول الأطراف تقاريرها عقب ذلك مرة كل 4 سنوات على الأقل، وكذلك كلما طلبت منها اللجنة ذلك.</a:t>
            </a:r>
            <a:endParaRPr lang="en-US" sz="2900" b="1" dirty="0"/>
          </a:p>
          <a:p>
            <a:pPr algn="ctr" rtl="1"/>
            <a:r>
              <a:rPr lang="ar-SA" sz="2900" b="1" dirty="0">
                <a:solidFill>
                  <a:srgbClr val="66FF66"/>
                </a:solidFill>
              </a:rPr>
              <a:t>المادة 36: النظر في التقارير</a:t>
            </a:r>
            <a:endParaRPr lang="en-US" sz="2900" b="1" dirty="0">
              <a:solidFill>
                <a:srgbClr val="66FF66"/>
              </a:solidFill>
            </a:endParaRPr>
          </a:p>
          <a:p>
            <a:pPr algn="just" rtl="1"/>
            <a:r>
              <a:rPr lang="ar-SA" sz="2900" b="1" dirty="0" smtClean="0"/>
              <a:t>تنظر </a:t>
            </a:r>
            <a:r>
              <a:rPr lang="ar-SA" sz="2900" b="1" dirty="0"/>
              <a:t>اللجنة في كل تقرير وتقدم ما تراه ملائما من اقتراحات وتوصيات عامة بشأنه وتحيلها إلى الدولة الطرف المعنية. ويجوز للدولة الطرف أن ترد على اللجنة بأي معلومات تختارها. ويجوز للجنة أن تطلب إلى الدول الأطراف معلومات إضافية ذات صلة بتطبيق هذه الاتفاقية</a:t>
            </a:r>
            <a:r>
              <a:rPr lang="ar-SA" sz="2900" b="1" dirty="0" smtClean="0"/>
              <a:t>.</a:t>
            </a:r>
            <a:r>
              <a:rPr lang="ar-EG" sz="2900" b="1" dirty="0" smtClean="0"/>
              <a:t> و</a:t>
            </a:r>
            <a:r>
              <a:rPr lang="ar-SA" sz="2900" b="1" dirty="0" smtClean="0"/>
              <a:t>تتيح </a:t>
            </a:r>
            <a:r>
              <a:rPr lang="ar-SA" sz="2900" b="1" dirty="0"/>
              <a:t>الدول الأطراف تقاريرها على نطاق واسع لعامة الجمهور في بلدانها وتيسر إمكانية الاطلاع على الاقتراحات والتوصيات العامة المتعلقة بهذه التقارير. </a:t>
            </a:r>
            <a:endParaRPr lang="en-US" sz="29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ctr" rtl="1"/>
            <a:r>
              <a:rPr lang="ar-SA" sz="2800" b="1" dirty="0">
                <a:solidFill>
                  <a:srgbClr val="66FF66"/>
                </a:solidFill>
              </a:rPr>
              <a:t>المادة 37: التعاون بين الدول الأطراف واللجنة</a:t>
            </a:r>
            <a:endParaRPr lang="en-US" sz="2800" b="1" dirty="0">
              <a:solidFill>
                <a:srgbClr val="66FF66"/>
              </a:solidFill>
            </a:endParaRPr>
          </a:p>
          <a:p>
            <a:pPr algn="just" rtl="1"/>
            <a:r>
              <a:rPr lang="ar-SA" sz="2800" b="1" dirty="0"/>
              <a:t>	تتعاون كل دولة طرف مع اللجنة وتساعد أعضاءها في الاضطلاع بولايتهم. وتولي اللجنة، في علاقتها مع الدول الأطراف، الاعتبار اللازم لسبل ووسائل تعزيز القدرات الوطنية لتطبيق هذه الاتفاقية، بما في ذلك عن طريق التعاون الدولي.</a:t>
            </a:r>
            <a:endParaRPr lang="en-US" sz="2800" b="1" dirty="0"/>
          </a:p>
          <a:p>
            <a:pPr algn="ctr" rtl="1"/>
            <a:r>
              <a:rPr lang="ar-SA" sz="2800" b="1" dirty="0">
                <a:solidFill>
                  <a:srgbClr val="66FF66"/>
                </a:solidFill>
              </a:rPr>
              <a:t>المادة 38: علاقة اللجنة مع الهيئات الأخرى</a:t>
            </a:r>
            <a:endParaRPr lang="en-US" sz="2800" b="1" dirty="0">
              <a:solidFill>
                <a:srgbClr val="66FF66"/>
              </a:solidFill>
            </a:endParaRPr>
          </a:p>
          <a:p>
            <a:pPr algn="just" rtl="1"/>
            <a:r>
              <a:rPr lang="ar-SA" sz="2800" b="1" dirty="0"/>
              <a:t>لدعم تطبيق هذه الاتفاقية على نحو فعال وتشجيع التعاون الدولي في الميدان الذي تغطيه هذه الاتفاقية: يكون من حق الوكالات المتخصصة وغيرها من أجهزة الأمم المتحدة أن تكون ممثلة لدى النظر في تطبيق ما يدخل في نطاق ولايتها من أحكام هذه الاتفاقية. وتقوم اللجنة، لدى اضطلاعها بولايتها، بالتشاور، حسب الاقتضاء، مع الهيئات الأخرى ذات الصلة المنشأة بموجب معاهدات دولية لحقوق الإنسان، وذلك بغرض ضمان اتساق ما يضعه كل منها من مبادئ توجيهية للإبلاغ واقتراحات وتوصيات عامة، وتفادي الازدواجية والتداخل في أداء وظائفها. </a:t>
            </a:r>
            <a:endParaRPr lang="en-US" sz="28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ctr" rtl="1"/>
            <a:r>
              <a:rPr lang="ar-SA" sz="3200" b="1" dirty="0">
                <a:solidFill>
                  <a:srgbClr val="66FF66"/>
                </a:solidFill>
              </a:rPr>
              <a:t>المادة </a:t>
            </a:r>
            <a:r>
              <a:rPr lang="ar-SA" sz="3200" b="1" dirty="0" smtClean="0">
                <a:solidFill>
                  <a:srgbClr val="66FF66"/>
                </a:solidFill>
              </a:rPr>
              <a:t>1:</a:t>
            </a:r>
            <a:r>
              <a:rPr lang="ar-EG" sz="3200" b="1" dirty="0" smtClean="0">
                <a:solidFill>
                  <a:srgbClr val="66FF66"/>
                </a:solidFill>
              </a:rPr>
              <a:t> </a:t>
            </a:r>
            <a:r>
              <a:rPr lang="ar-SA" sz="3200" b="1" dirty="0" smtClean="0">
                <a:solidFill>
                  <a:srgbClr val="66FF66"/>
                </a:solidFill>
              </a:rPr>
              <a:t>الغرض </a:t>
            </a:r>
            <a:r>
              <a:rPr lang="ar-SA" sz="3200" b="1" dirty="0">
                <a:solidFill>
                  <a:srgbClr val="66FF66"/>
                </a:solidFill>
              </a:rPr>
              <a:t>من الاتفاقية ومصطلح الأشخاص ذوي </a:t>
            </a:r>
            <a:r>
              <a:rPr lang="ar-SA" sz="3200" b="1" dirty="0" smtClean="0">
                <a:solidFill>
                  <a:srgbClr val="66FF66"/>
                </a:solidFill>
              </a:rPr>
              <a:t>الإعاقة</a:t>
            </a:r>
            <a:endParaRPr lang="ar-EG" sz="3200" b="1" dirty="0" smtClean="0">
              <a:solidFill>
                <a:srgbClr val="66FF66"/>
              </a:solidFill>
            </a:endParaRPr>
          </a:p>
          <a:p>
            <a:pPr algn="ctr" rtl="1"/>
            <a:endParaRPr lang="en-US" sz="3200" b="1" dirty="0">
              <a:solidFill>
                <a:srgbClr val="66FF66"/>
              </a:solidFill>
            </a:endParaRPr>
          </a:p>
          <a:p>
            <a:pPr algn="just" rtl="1"/>
            <a:r>
              <a:rPr lang="ar-SA" sz="3200" b="1" dirty="0"/>
              <a:t>الغرض من هذه الاتفاقية هو تعزيز وحماية وكفالة تمتع جميع الأشخاص ذوي الإعاقة تمتعا كاملا على قدم المساواة مع الآخرين بجميع حقوق الإنسان والحريات الأساسية، وتعزيز احترام كرامتهم المتأصلة.</a:t>
            </a:r>
            <a:endParaRPr lang="en-US" sz="3200" b="1" dirty="0"/>
          </a:p>
          <a:p>
            <a:pPr algn="just" rtl="1"/>
            <a:r>
              <a:rPr lang="ar-SA" sz="3200" b="1" dirty="0"/>
              <a:t>ويشمل مصطلح "الأشخاص ذوي الإعاقة" كل من يعانون من عاهات طويلة الأجل بدنية أو عقلية أو ذهنية أو حسية، قد تمنعهم لدى التعامل مع مختلف الحواجز من المشاركة بصورة كاملة وفعالة في المجتمع على قدم المساواة مع الآخرين.</a:t>
            </a:r>
            <a:endParaRPr lang="en-US" sz="3200" b="1" dirty="0"/>
          </a:p>
          <a:p>
            <a:pPr algn="just"/>
            <a:endParaRPr lang="en-US" sz="3200"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ctr" rtl="1"/>
            <a:r>
              <a:rPr lang="ar-SA" sz="2800" b="1" dirty="0">
                <a:solidFill>
                  <a:srgbClr val="66FF66"/>
                </a:solidFill>
              </a:rPr>
              <a:t>المادة 39: تقرير اللجنة</a:t>
            </a:r>
            <a:endParaRPr lang="en-US" sz="2800" b="1" dirty="0">
              <a:solidFill>
                <a:srgbClr val="66FF66"/>
              </a:solidFill>
            </a:endParaRPr>
          </a:p>
          <a:p>
            <a:pPr algn="just" rtl="1"/>
            <a:r>
              <a:rPr lang="ar-SA" sz="2800" b="1" dirty="0"/>
              <a:t>تقدم اللجنة كل سنتين تقارير عن أنشطتها إلى الجمعية العامة والمجلس الاقتصادي والاجتماعي، ويجوز لها أن تقدم اقتراحات وتوصيات عامة بناء على فحص التقارير والمعلومات الواردة من الدول الأطراف. وتدرج تلك الاقتراحات والتوصيات العامة في تقرير اللجنة إلى جانب تعليقات الدول الأطراف، إن وجدت.</a:t>
            </a:r>
            <a:endParaRPr lang="en-US" sz="2800" b="1" dirty="0"/>
          </a:p>
          <a:p>
            <a:pPr algn="ctr" rtl="1"/>
            <a:r>
              <a:rPr lang="ar-SA" sz="2800" b="1" dirty="0">
                <a:solidFill>
                  <a:srgbClr val="66FF66"/>
                </a:solidFill>
              </a:rPr>
              <a:t>المادة 40: مؤتمر الدول الأطراف</a:t>
            </a:r>
            <a:endParaRPr lang="en-US" sz="2800" b="1" dirty="0">
              <a:solidFill>
                <a:srgbClr val="66FF66"/>
              </a:solidFill>
            </a:endParaRPr>
          </a:p>
          <a:p>
            <a:pPr algn="just" rtl="1"/>
            <a:r>
              <a:rPr lang="ar-SA" sz="2800" b="1" dirty="0" smtClean="0"/>
              <a:t>تجتمع </a:t>
            </a:r>
            <a:r>
              <a:rPr lang="ar-SA" sz="2800" b="1" dirty="0"/>
              <a:t>الدول الأطراف بانتظام في مؤتمر للدول الأطراف بغية النظر في أي مسألة تتعلق بتطبيق هذه الاتفاقية.</a:t>
            </a:r>
            <a:endParaRPr lang="en-US" sz="2800" b="1" dirty="0"/>
          </a:p>
          <a:p>
            <a:pPr algn="ctr" rtl="1"/>
            <a:r>
              <a:rPr lang="ar-SA" sz="2800" b="1" dirty="0">
                <a:solidFill>
                  <a:srgbClr val="66FF66"/>
                </a:solidFill>
              </a:rPr>
              <a:t>المادة 41: الوديع</a:t>
            </a:r>
            <a:endParaRPr lang="en-US" sz="2800" b="1" dirty="0">
              <a:solidFill>
                <a:srgbClr val="66FF66"/>
              </a:solidFill>
            </a:endParaRPr>
          </a:p>
          <a:p>
            <a:pPr algn="just" rtl="1"/>
            <a:r>
              <a:rPr lang="ar-SA" sz="2800" b="1" dirty="0"/>
              <a:t>يكون الأمين العام للأمم المتحدة وديع هذه الاتفاقية.</a:t>
            </a:r>
            <a:endParaRPr lang="en-US" sz="2800" b="1" dirty="0"/>
          </a:p>
          <a:p>
            <a:pPr algn="ctr" rtl="1"/>
            <a:r>
              <a:rPr lang="ar-SA" sz="2800" b="1" dirty="0">
                <a:solidFill>
                  <a:srgbClr val="66FF66"/>
                </a:solidFill>
              </a:rPr>
              <a:t>المادة 42: التوقيع</a:t>
            </a:r>
            <a:endParaRPr lang="en-US" sz="2800" b="1" dirty="0">
              <a:solidFill>
                <a:srgbClr val="66FF66"/>
              </a:solidFill>
            </a:endParaRPr>
          </a:p>
          <a:p>
            <a:pPr algn="just" rtl="1"/>
            <a:r>
              <a:rPr lang="ar-SA" sz="2800" b="1" dirty="0"/>
              <a:t>يفتح باب التوقيع على هذه الاتفاقية لجميع الدول ولمنظمات التكامل الإقليمي في مقر الأمم المتحدة في نيويورك اعتبارا من 30 آذار/مارس 2007</a:t>
            </a:r>
            <a:r>
              <a:rPr lang="ar-SA" sz="2800" b="1" dirty="0" smtClean="0"/>
              <a:t>.</a:t>
            </a:r>
            <a:endParaRPr lang="en-US" sz="28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ctr" rtl="1"/>
            <a:r>
              <a:rPr lang="ar-SA" b="1" dirty="0">
                <a:solidFill>
                  <a:srgbClr val="66FF66"/>
                </a:solidFill>
              </a:rPr>
              <a:t>المادة 43: الرضا بالالتزام</a:t>
            </a:r>
            <a:endParaRPr lang="en-US" b="1" dirty="0">
              <a:solidFill>
                <a:srgbClr val="66FF66"/>
              </a:solidFill>
            </a:endParaRPr>
          </a:p>
          <a:p>
            <a:pPr algn="just" rtl="1"/>
            <a:r>
              <a:rPr lang="ar-SA" b="1" dirty="0"/>
              <a:t>تخضع هذه الاتفاقية لتصديق الدول الموقعة وللإقرار الرسمي من جانب منظمات التكامل الإقليمي الموقعة. وتكون مفتوحة لانضمام أي دولة أو منظمة للتكامل الإقليمي لم توقع الاتفاقية. </a:t>
            </a:r>
            <a:endParaRPr lang="en-US" b="1" dirty="0"/>
          </a:p>
          <a:p>
            <a:pPr algn="ctr" rtl="1"/>
            <a:r>
              <a:rPr lang="ar-SA" b="1" dirty="0">
                <a:solidFill>
                  <a:srgbClr val="66FF66"/>
                </a:solidFill>
              </a:rPr>
              <a:t>المادة 44: منظمات التكامل الإقليمي</a:t>
            </a:r>
            <a:endParaRPr lang="en-US" b="1" dirty="0">
              <a:solidFill>
                <a:srgbClr val="66FF66"/>
              </a:solidFill>
            </a:endParaRPr>
          </a:p>
          <a:p>
            <a:pPr algn="just" rtl="1"/>
            <a:r>
              <a:rPr lang="ar-SA" b="1" dirty="0" smtClean="0"/>
              <a:t>يقصد </a:t>
            </a:r>
            <a:r>
              <a:rPr lang="ar-SA" b="1" dirty="0"/>
              <a:t>بتعبير "منظمة التكامل الإقليمي" منظمة تشكلها الدول ذات السيادة في منطقة ما، وتنقل إليها الدول الأطراف فيها الاختصاص فيما يتعلق بالمسائل التي تحكمها هذه الاتفاقية. وتعلن تلك المنظمات، في صكوك إقرارها الرسمي أو انضمامها، نطاق اختصاصها فيما يتعلق بالمسائل التي تحكمها هذه الاتفاقية. وتبلغ الوديع فيما بعد بأي تعديل جوهري في نطاق اختصاصها.</a:t>
            </a:r>
            <a:endParaRPr lang="en-US" b="1" dirty="0"/>
          </a:p>
          <a:p>
            <a:pPr algn="ctr" rtl="1"/>
            <a:r>
              <a:rPr lang="ar-SA" b="1" dirty="0">
                <a:solidFill>
                  <a:srgbClr val="66FF66"/>
                </a:solidFill>
              </a:rPr>
              <a:t>المادة 45: بدء النفاذ</a:t>
            </a:r>
            <a:endParaRPr lang="en-US" b="1" dirty="0">
              <a:solidFill>
                <a:srgbClr val="66FF66"/>
              </a:solidFill>
            </a:endParaRPr>
          </a:p>
          <a:p>
            <a:pPr algn="just" rtl="1"/>
            <a:r>
              <a:rPr lang="ar-SA" b="1" dirty="0" smtClean="0"/>
              <a:t>يبدأ </a:t>
            </a:r>
            <a:r>
              <a:rPr lang="ar-SA" b="1" dirty="0"/>
              <a:t>نفاذ هذه الاتفاقية في اليوم الثلاثين الذي يلي تاريخ إيداع الصك العشرين للتصديق أو الانضمام. </a:t>
            </a:r>
            <a:r>
              <a:rPr lang="ar-EG" b="1" dirty="0" smtClean="0"/>
              <a:t>و</a:t>
            </a:r>
            <a:r>
              <a:rPr lang="ar-SA" b="1" dirty="0" smtClean="0"/>
              <a:t>يبدأ </a:t>
            </a:r>
            <a:r>
              <a:rPr lang="ar-SA" b="1" dirty="0"/>
              <a:t>نفاذ هذه الاتفاقية، بالنسبة لكل دولة أو منظمة للتكامل الإقليمي تصدق على هذه الاتفاقية أو تقرها رسميا أو تنضم إليها بعد إيداع الصك العشرين من تلك الصكوك، في اليوم الثلاثين من تاريخ إيداع صكها. </a:t>
            </a:r>
            <a:endParaRPr lang="en-US" b="1" dirty="0"/>
          </a:p>
          <a:p>
            <a:endParaRPr lang="en-US"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lnSpcReduction="10000"/>
          </a:bodyPr>
          <a:lstStyle/>
          <a:p>
            <a:pPr algn="ctr" rtl="1"/>
            <a:r>
              <a:rPr lang="ar-SA" b="1" dirty="0">
                <a:solidFill>
                  <a:srgbClr val="66FF66"/>
                </a:solidFill>
              </a:rPr>
              <a:t>المادة 46: التحفظات</a:t>
            </a:r>
            <a:endParaRPr lang="en-US" b="1" dirty="0">
              <a:solidFill>
                <a:srgbClr val="66FF66"/>
              </a:solidFill>
            </a:endParaRPr>
          </a:p>
          <a:p>
            <a:pPr algn="just" rtl="1"/>
            <a:r>
              <a:rPr lang="ar-SA" b="1" dirty="0"/>
              <a:t>لا يجوز إبداء أي تحفظ يكون منافيا لموضوع هذه الاتفاقية وغرضها. </a:t>
            </a:r>
            <a:endParaRPr lang="en-US" b="1" dirty="0"/>
          </a:p>
          <a:p>
            <a:pPr algn="just" rtl="1"/>
            <a:r>
              <a:rPr lang="ar-SA" b="1" dirty="0"/>
              <a:t>يجوز سحب التحفظات في أي وقت.</a:t>
            </a:r>
            <a:endParaRPr lang="en-US" b="1" dirty="0"/>
          </a:p>
          <a:p>
            <a:pPr algn="ctr" rtl="1"/>
            <a:r>
              <a:rPr lang="ar-SA" b="1" dirty="0">
                <a:solidFill>
                  <a:srgbClr val="66FF66"/>
                </a:solidFill>
              </a:rPr>
              <a:t>المادة 47: التعديلات</a:t>
            </a:r>
            <a:endParaRPr lang="en-US" b="1" dirty="0">
              <a:solidFill>
                <a:srgbClr val="66FF66"/>
              </a:solidFill>
            </a:endParaRPr>
          </a:p>
          <a:p>
            <a:pPr algn="just" rtl="1"/>
            <a:r>
              <a:rPr lang="ar-SA" b="1" dirty="0"/>
              <a:t>يجوز لأي دولة طرف أن تقترح تعديلا لهذه الاتفاقية وأن تقدمه إلى الأمين العام للأمم المتحدة. </a:t>
            </a:r>
            <a:endParaRPr lang="en-US" b="1" dirty="0"/>
          </a:p>
          <a:p>
            <a:pPr algn="ctr" rtl="1"/>
            <a:r>
              <a:rPr lang="ar-SA" b="1" dirty="0">
                <a:solidFill>
                  <a:srgbClr val="66FF66"/>
                </a:solidFill>
              </a:rPr>
              <a:t>المادة 48: نقض الاتفاقية</a:t>
            </a:r>
            <a:endParaRPr lang="en-US" b="1" dirty="0">
              <a:solidFill>
                <a:srgbClr val="66FF66"/>
              </a:solidFill>
            </a:endParaRPr>
          </a:p>
          <a:p>
            <a:pPr algn="just" rtl="1"/>
            <a:r>
              <a:rPr lang="ar-SA" b="1" dirty="0"/>
              <a:t>يجوز لأي دولة طرف أن تنقض هذه الاتفاقية بإشعار خطي توجهه إلى الأمين العام للأمم المتحدة. ويصبح هذا النقض نافذا بعد سنة واحدة من تاريخ تسلم الأمين العام ذلك الإشعار.</a:t>
            </a:r>
            <a:endParaRPr lang="en-US" b="1" dirty="0"/>
          </a:p>
          <a:p>
            <a:pPr algn="ctr" rtl="1"/>
            <a:r>
              <a:rPr lang="ar-SA" b="1" dirty="0">
                <a:solidFill>
                  <a:srgbClr val="66FF66"/>
                </a:solidFill>
              </a:rPr>
              <a:t>المادة 49: الشكل الميسر للاطلاع</a:t>
            </a:r>
            <a:endParaRPr lang="en-US" b="1" dirty="0">
              <a:solidFill>
                <a:srgbClr val="66FF66"/>
              </a:solidFill>
            </a:endParaRPr>
          </a:p>
          <a:p>
            <a:pPr algn="just" rtl="1"/>
            <a:r>
              <a:rPr lang="ar-SA" b="1" dirty="0"/>
              <a:t>يتاح نص هذه الاتفاقية في أشكال يسهل الاطلاع عليها.</a:t>
            </a:r>
            <a:endParaRPr lang="en-US" b="1" dirty="0"/>
          </a:p>
          <a:p>
            <a:pPr algn="ctr" rtl="1"/>
            <a:r>
              <a:rPr lang="ar-SA" b="1" dirty="0">
                <a:solidFill>
                  <a:srgbClr val="66FF66"/>
                </a:solidFill>
              </a:rPr>
              <a:t>المادة 50: حجية النصوص</a:t>
            </a:r>
            <a:endParaRPr lang="en-US" b="1" dirty="0">
              <a:solidFill>
                <a:srgbClr val="66FF66"/>
              </a:solidFill>
            </a:endParaRPr>
          </a:p>
          <a:p>
            <a:pPr algn="just" rtl="1"/>
            <a:r>
              <a:rPr lang="ar-SA" b="1" dirty="0"/>
              <a:t>تتساوى في الحجية النصوص الإسبانية والإنكليزية والروسية والصينية والعربية والفرنسية لهذه الاتفاقية.</a:t>
            </a:r>
            <a:endParaRPr lang="en-US" b="1" dirty="0"/>
          </a:p>
          <a:p>
            <a:pPr algn="just"/>
            <a:endParaRPr 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fontScale="92500" lnSpcReduction="20000"/>
          </a:bodyPr>
          <a:lstStyle/>
          <a:p>
            <a:pPr algn="ctr" rtl="1"/>
            <a:r>
              <a:rPr lang="ar-SA" sz="3000" b="1" dirty="0">
                <a:solidFill>
                  <a:srgbClr val="66FF66"/>
                </a:solidFill>
              </a:rPr>
              <a:t>المادة 2: تعاريف</a:t>
            </a:r>
            <a:endParaRPr lang="en-US" sz="3000" b="1" dirty="0">
              <a:solidFill>
                <a:srgbClr val="66FF66"/>
              </a:solidFill>
            </a:endParaRPr>
          </a:p>
          <a:p>
            <a:pPr algn="just" rtl="1"/>
            <a:r>
              <a:rPr lang="ar-SA" sz="3000" b="1" dirty="0" smtClean="0"/>
              <a:t>- </a:t>
            </a:r>
            <a:r>
              <a:rPr lang="ar-SA" sz="3000" b="1" dirty="0"/>
              <a:t>الاتصال</a:t>
            </a:r>
            <a:endParaRPr lang="en-US" sz="3000" b="1" dirty="0"/>
          </a:p>
          <a:p>
            <a:pPr algn="just" rtl="1"/>
            <a:r>
              <a:rPr lang="ar-SA" sz="3000" b="1" dirty="0" smtClean="0"/>
              <a:t>يشمل </a:t>
            </a:r>
            <a:r>
              <a:rPr lang="ar-SA" sz="3000" b="1" dirty="0"/>
              <a:t>اللغات وعرض النصوص، وطريقة </a:t>
            </a:r>
            <a:r>
              <a:rPr lang="ar-SA" sz="3000" b="1" dirty="0" err="1"/>
              <a:t>برايل</a:t>
            </a:r>
            <a:r>
              <a:rPr lang="ar-SA" sz="3000" b="1" dirty="0"/>
              <a:t>، والاتصال عن طريق اللمس، وحروف الطباعة الكبيرة، والوسائط المتعددة الميسورة الاستعمال، فضلا عن أساليب ووسائل وأشكال الاتصال المعززة والبديلة، الخطية والسمعية، وباللغة المبسطة والقراءة بواسطة البشر، بما في ذلك تكنولوجيا المعلومات والاتصال الميسورة الاستعمال؛</a:t>
            </a:r>
            <a:endParaRPr lang="en-US" sz="3000" b="1" dirty="0"/>
          </a:p>
          <a:p>
            <a:pPr algn="just" rtl="1"/>
            <a:r>
              <a:rPr lang="ar-SA" sz="3000" b="1" dirty="0"/>
              <a:t>- اللغة</a:t>
            </a:r>
            <a:endParaRPr lang="en-US" sz="3000" b="1" dirty="0"/>
          </a:p>
          <a:p>
            <a:pPr algn="just" rtl="1"/>
            <a:r>
              <a:rPr lang="ar-SA" sz="3000" b="1" dirty="0" smtClean="0"/>
              <a:t>تشمل </a:t>
            </a:r>
            <a:r>
              <a:rPr lang="ar-SA" sz="3000" b="1" dirty="0"/>
              <a:t>لغة الكلام ولغة الإشارة وغيرها من أشكال اللغات غير الكلامية؛</a:t>
            </a:r>
            <a:endParaRPr lang="en-US" sz="3000" b="1" dirty="0"/>
          </a:p>
          <a:p>
            <a:pPr algn="just" rtl="1"/>
            <a:r>
              <a:rPr lang="ar-SA" sz="3000" b="1" dirty="0"/>
              <a:t>- التمييز على أساس الإعاقة</a:t>
            </a:r>
            <a:endParaRPr lang="en-US" sz="3000" b="1" dirty="0"/>
          </a:p>
          <a:p>
            <a:pPr algn="just" rtl="1"/>
            <a:r>
              <a:rPr lang="ar-SA" sz="3000" b="1" dirty="0" smtClean="0"/>
              <a:t>يعني </a:t>
            </a:r>
            <a:r>
              <a:rPr lang="ar-SA" sz="3000" b="1" dirty="0"/>
              <a:t>أي تمييز أو استبعاد أو تقييد على أساس الإعاقة يكون غرضه أو أثره إضعاف أو إحباط الاعتراف بكافة حقوق الإنسان والحريات الأساسية أو التمتع بها أو ممارستها، على قدم المساواة مع الآخرين، في الميادين السياسية أو الاقتصادية أو الاجتماعية أو الثقافية أو المدنية أو أي ميدان آخر. ويشمل جميع أشكال التمييز، بما في ذلك الحرمان من ترتيبات </a:t>
            </a:r>
            <a:r>
              <a:rPr lang="ar-SA" sz="3000" b="1" dirty="0" err="1"/>
              <a:t>تيسيرية</a:t>
            </a:r>
            <a:r>
              <a:rPr lang="ar-SA" sz="3000" b="1" dirty="0"/>
              <a:t> معقولة؛</a:t>
            </a:r>
            <a:endParaRPr lang="en-US" sz="3000" b="1" dirty="0"/>
          </a:p>
          <a:p>
            <a:pPr algn="just"/>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just" rtl="1"/>
            <a:r>
              <a:rPr lang="ar-SA" sz="3200" b="1" dirty="0"/>
              <a:t>- الترتيبات </a:t>
            </a:r>
            <a:r>
              <a:rPr lang="ar-SA" sz="3200" b="1" dirty="0" err="1"/>
              <a:t>التيسيرية</a:t>
            </a:r>
            <a:r>
              <a:rPr lang="ar-SA" sz="3200" b="1" dirty="0"/>
              <a:t> المعقولة</a:t>
            </a:r>
            <a:endParaRPr lang="en-US" sz="3200" b="1" dirty="0"/>
          </a:p>
          <a:p>
            <a:pPr algn="just" rtl="1"/>
            <a:r>
              <a:rPr lang="ar-SA" sz="3200" b="1" dirty="0"/>
              <a:t>	تعني التعديلات والترتيبات اللازمة والمناسبة التي لا تفرض عبئا غير متناسب أو غير ضروري، والتي تكون هناك حاجة إليها في حالة محددة، لكفالة تمتع الأشخاص ذوي الإعاقة على أساس المساواة مع الآخرين بجميع حقوق الإنسان والحريات الأساسية وممارستها؛</a:t>
            </a:r>
            <a:endParaRPr lang="en-US" sz="3200" b="1" dirty="0"/>
          </a:p>
          <a:p>
            <a:pPr algn="just" rtl="1"/>
            <a:r>
              <a:rPr lang="ar-SA" sz="3200" b="1" dirty="0"/>
              <a:t>- التصميم العام</a:t>
            </a:r>
            <a:endParaRPr lang="en-US" sz="3200" b="1" dirty="0"/>
          </a:p>
          <a:p>
            <a:pPr algn="just" rtl="1"/>
            <a:r>
              <a:rPr lang="ar-SA" sz="3200" b="1" dirty="0"/>
              <a:t>	يعني تصميم المنتجات والبيئات والبرامج والخدمات لكي يستعملها جميع الناس، بأكبر قدر ممكن، دون حاجة إلى تكييف أو تصميم متخصص. ولا يستبعد "التصميم العام" الأجهزة المعينة لفئات معينة من الأشخاص ذوي الإعاقة حيثما تكون هناك حاجة إليها. </a:t>
            </a:r>
            <a:endParaRPr lang="en-US" sz="3200" b="1" dirty="0"/>
          </a:p>
          <a:p>
            <a:pPr algn="just"/>
            <a:endParaRPr lang="en-US" sz="32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ctr" rtl="1"/>
            <a:r>
              <a:rPr lang="ar-SA" sz="2800" b="1" dirty="0">
                <a:solidFill>
                  <a:srgbClr val="66FF66"/>
                </a:solidFill>
              </a:rPr>
              <a:t>المادة 3: مبادئ </a:t>
            </a:r>
            <a:r>
              <a:rPr lang="ar-SA" sz="2800" b="1" dirty="0" smtClean="0">
                <a:solidFill>
                  <a:srgbClr val="66FF66"/>
                </a:solidFill>
              </a:rPr>
              <a:t>الاتفاقية</a:t>
            </a:r>
            <a:endParaRPr lang="en-US" sz="2800" b="1" dirty="0">
              <a:solidFill>
                <a:srgbClr val="66FF66"/>
              </a:solidFill>
            </a:endParaRPr>
          </a:p>
          <a:p>
            <a:pPr algn="just" rtl="1"/>
            <a:r>
              <a:rPr lang="ar-SA" sz="2800" b="1" dirty="0"/>
              <a:t>- احترام كرامة الأشخاص المتأصلة واستقلالهم الذاتي بما في ذلك حرية تقرير خياراتهم بأنفسهم واستقلاليتهم؛</a:t>
            </a:r>
            <a:endParaRPr lang="en-US" sz="2800" b="1" dirty="0"/>
          </a:p>
          <a:p>
            <a:pPr algn="just" rtl="1"/>
            <a:r>
              <a:rPr lang="ar-SA" sz="2800" b="1" dirty="0"/>
              <a:t>- عدم التمييز؛</a:t>
            </a:r>
            <a:endParaRPr lang="en-US" sz="2800" b="1" dirty="0"/>
          </a:p>
          <a:p>
            <a:pPr algn="just" rtl="1"/>
            <a:r>
              <a:rPr lang="ar-SA" sz="2800" b="1" dirty="0"/>
              <a:t>- كفالة مشاركة وإشراك الأشخاص ذوي الإعاقة بصورة كاملة وفعالة في المجتمع؛</a:t>
            </a:r>
            <a:endParaRPr lang="en-US" sz="2800" b="1" dirty="0"/>
          </a:p>
          <a:p>
            <a:pPr algn="just" rtl="1"/>
            <a:r>
              <a:rPr lang="ar-SA" sz="2800" b="1" dirty="0"/>
              <a:t>- احترام الفوارق وقبول الأشخاص ذوي الإعاقة كجزء من التنوع البشري والطبيعة البشرية؛</a:t>
            </a:r>
            <a:endParaRPr lang="en-US" sz="2800" b="1" dirty="0"/>
          </a:p>
          <a:p>
            <a:pPr algn="just" rtl="1"/>
            <a:r>
              <a:rPr lang="ar-SA" sz="2800" b="1" dirty="0"/>
              <a:t>- تكافؤ الفرص؛</a:t>
            </a:r>
            <a:endParaRPr lang="en-US" sz="2800" b="1" dirty="0"/>
          </a:p>
          <a:p>
            <a:pPr algn="just" rtl="1"/>
            <a:r>
              <a:rPr lang="ar-SA" sz="2800" b="1" dirty="0"/>
              <a:t>- إمكانية الوصول؛</a:t>
            </a:r>
            <a:endParaRPr lang="en-US" sz="2800" b="1" dirty="0"/>
          </a:p>
          <a:p>
            <a:pPr algn="just" rtl="1"/>
            <a:r>
              <a:rPr lang="ar-SA" sz="2800" b="1" dirty="0"/>
              <a:t>- المساواة بين الرجل والمرأة؛</a:t>
            </a:r>
            <a:endParaRPr lang="en-US" sz="2800" b="1" dirty="0"/>
          </a:p>
          <a:p>
            <a:pPr algn="just" rtl="1"/>
            <a:r>
              <a:rPr lang="ar-SA" sz="2800" b="1" dirty="0"/>
              <a:t>- احترام القدرات المتطورة للأطفال ذوي الإعاقة واحترام حقهم في الحفاظ على هويتهم</a:t>
            </a:r>
            <a:r>
              <a:rPr lang="ar-SA" sz="2800" b="1" dirty="0" smtClean="0"/>
              <a:t>.</a:t>
            </a:r>
            <a:endParaRPr lang="en-US" sz="28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ctr" rtl="1"/>
            <a:r>
              <a:rPr lang="ar-SA" sz="3000" b="1" dirty="0">
                <a:solidFill>
                  <a:srgbClr val="66FF66"/>
                </a:solidFill>
              </a:rPr>
              <a:t>المادة 4: الالتزامات </a:t>
            </a:r>
            <a:r>
              <a:rPr lang="ar-SA" sz="3000" b="1" dirty="0" smtClean="0">
                <a:solidFill>
                  <a:srgbClr val="66FF66"/>
                </a:solidFill>
              </a:rPr>
              <a:t>العامة</a:t>
            </a:r>
            <a:r>
              <a:rPr lang="ar-EG" sz="3000" b="1" dirty="0" smtClean="0">
                <a:solidFill>
                  <a:srgbClr val="66FF66"/>
                </a:solidFill>
              </a:rPr>
              <a:t> للدولة الطرف في الاتفاقية</a:t>
            </a:r>
            <a:endParaRPr lang="en-US" sz="3000" b="1" dirty="0">
              <a:solidFill>
                <a:srgbClr val="66FF66"/>
              </a:solidFill>
            </a:endParaRPr>
          </a:p>
          <a:p>
            <a:pPr algn="just" rtl="1"/>
            <a:r>
              <a:rPr lang="ar-SA" sz="3000" b="1" dirty="0"/>
              <a:t>تتعهد الدول الأطراف في الاتفاقية بكفالة وتعزيز إعمال كافة حقوق الإنسان والحريات الأساسية إعمالا تاما لجميع الأشخاص ذوي الإعاقة دون أي تمييز من أي نوع على أساس الإعاقة. وتحقيقا لهذه الغاية، من بين ما يجب على الدول الأطراف اتخاذه جميع التدابير الملائمة، التشريعية والإدارية وغيرها من التدابير، لإنفاذ الحقوق المعترف بها في هذه الاتفاقية؛ وجميع التدابير الملائمة، بما فيها التشريع، لتعديل أو إلغاء ما يوجد من قوانين ولوائح وأعراف وممارسات تشكل تمييزا ضد الأشخاص ذوي الإعاقة؛ مراعاة حماية وتعزيز حقوق الإنسان للأشخاص ذوي الإعاقة في جميع السياسات والبرامج؛ وكذلك الامتناع عن القيام بأي عمل أو ممارسة تتعارض وهذه الاتفاقية وكفالة تصرف السلطات والمؤسسات العامة بما يتفق معها؛ واتخاذ كافة التدابير المناسبة للقضاء على التمييز على أساس الإعاقة من جانب أي شخص أو منظمة أو مؤسسة خاصة...</a:t>
            </a:r>
            <a:endParaRPr lang="en-US" sz="3000" b="1" dirty="0"/>
          </a:p>
          <a:p>
            <a:pPr algn="just"/>
            <a:endParaRPr lang="en-US" sz="30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ctr" rtl="1"/>
            <a:r>
              <a:rPr lang="ar-SA" sz="3200" b="1" dirty="0">
                <a:solidFill>
                  <a:srgbClr val="66FF66"/>
                </a:solidFill>
              </a:rPr>
              <a:t>المادة 5: المساواة وعدم </a:t>
            </a:r>
            <a:r>
              <a:rPr lang="ar-SA" sz="3200" b="1" dirty="0" smtClean="0">
                <a:solidFill>
                  <a:srgbClr val="66FF66"/>
                </a:solidFill>
              </a:rPr>
              <a:t>التمييز</a:t>
            </a:r>
            <a:endParaRPr lang="ar-EG" sz="3200" b="1" dirty="0" smtClean="0">
              <a:solidFill>
                <a:srgbClr val="66FF66"/>
              </a:solidFill>
            </a:endParaRPr>
          </a:p>
          <a:p>
            <a:pPr algn="ctr" rtl="1"/>
            <a:endParaRPr lang="en-US" sz="1000" b="1" dirty="0">
              <a:solidFill>
                <a:srgbClr val="66FF66"/>
              </a:solidFill>
            </a:endParaRPr>
          </a:p>
          <a:p>
            <a:pPr algn="just" rtl="1"/>
            <a:r>
              <a:rPr lang="ar-SA" sz="3200" b="1" dirty="0"/>
              <a:t>جميع الأشخاص متساوون أمام القانون ولهم الحق دون أي تمييز وعلى قدم المساواة في حماية القانون والاستفادة منه.</a:t>
            </a:r>
            <a:endParaRPr lang="en-US" sz="3200" b="1" dirty="0"/>
          </a:p>
          <a:p>
            <a:pPr algn="just" rtl="1"/>
            <a:r>
              <a:rPr lang="ar-EG" sz="3200" b="1" dirty="0"/>
              <a:t>وتحظر الدول الأطراف أي تمييز على أساس </a:t>
            </a:r>
            <a:r>
              <a:rPr lang="ar-EG" sz="3200" b="1" dirty="0" smtClean="0"/>
              <a:t>الإعاقة وتكفل للأشخاص ذوي الإعاقة الحماية القانونية المتساوية والفعالة من التمييز على أي أساس.</a:t>
            </a:r>
            <a:endParaRPr lang="en-US" sz="3200" b="1" dirty="0"/>
          </a:p>
          <a:p>
            <a:pPr algn="just" rtl="1"/>
            <a:r>
              <a:rPr lang="ar-EG" sz="3200" b="1" dirty="0"/>
              <a:t>وتتخذ الدول الأطراف جميع الخطوات المناسبة لكفالة توافر الترتيبات </a:t>
            </a:r>
            <a:r>
              <a:rPr lang="ar-EG" sz="3200" b="1" dirty="0" err="1"/>
              <a:t>التيسيرية</a:t>
            </a:r>
            <a:r>
              <a:rPr lang="ar-EG" sz="3200" b="1" dirty="0"/>
              <a:t> المعقولة للأشخاص ذوي الإعاقة.</a:t>
            </a:r>
            <a:endParaRPr lang="en-US" sz="3200" b="1" dirty="0"/>
          </a:p>
          <a:p>
            <a:pPr algn="just" rtl="1"/>
            <a:r>
              <a:rPr lang="ar-EG" sz="3200" b="1" dirty="0"/>
              <a:t>لا تعتبر التدابير المحددة الضرورية للتعجيل بالمساواة الفعلية للأشخاص ذوي الإعاقة أو تحقيقها تمييزا بمقتضى هذه </a:t>
            </a:r>
            <a:r>
              <a:rPr lang="ar-EG" sz="3200" b="1" dirty="0" smtClean="0"/>
              <a:t>الاتفاقية.</a:t>
            </a:r>
            <a:endParaRPr lang="en-US" sz="3200" b="1" dirty="0"/>
          </a:p>
          <a:p>
            <a:pPr algn="just"/>
            <a:endParaRPr 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ctr" rtl="1"/>
            <a:r>
              <a:rPr lang="ar-SA" sz="3000" b="1" dirty="0">
                <a:solidFill>
                  <a:srgbClr val="66FF66"/>
                </a:solidFill>
              </a:rPr>
              <a:t>المادة 6: النساء ذوات الإعاقة</a:t>
            </a:r>
            <a:endParaRPr lang="en-US" sz="3000" b="1" dirty="0">
              <a:solidFill>
                <a:srgbClr val="66FF66"/>
              </a:solidFill>
            </a:endParaRPr>
          </a:p>
          <a:p>
            <a:pPr algn="just" rtl="1"/>
            <a:r>
              <a:rPr lang="ar-SA" sz="3000" b="1" dirty="0"/>
              <a:t>بالرغم من ضرورة تعميم الجوانب الجنسانية في كل مادة من المواد، حسب الانطباق، ينبغي أن يتضمن التقرير في إطار هذه المادة تحديدا معلومات تتعلق بالتدابير التي تتخذها الدولة الطرف لضمان تنمية المرأة والنهوض بها وتمكينها على الوجه الأكمل بغرض ضمان ممارستها وتمتعها بالحقوق والحريات الأساسية المبينة في الاتفاقية والقضاء على جميع أشكال التمييز.</a:t>
            </a:r>
            <a:endParaRPr lang="en-US" sz="3000" b="1" dirty="0"/>
          </a:p>
          <a:p>
            <a:pPr algn="ctr" rtl="1"/>
            <a:r>
              <a:rPr lang="ar-SA" sz="3000" b="1" dirty="0">
                <a:solidFill>
                  <a:srgbClr val="66FF66"/>
                </a:solidFill>
              </a:rPr>
              <a:t>المادة 7: الأطفال ذوو الإعاقة</a:t>
            </a:r>
            <a:endParaRPr lang="en-US" sz="3000" b="1" dirty="0">
              <a:solidFill>
                <a:srgbClr val="66FF66"/>
              </a:solidFill>
            </a:endParaRPr>
          </a:p>
          <a:p>
            <a:pPr algn="just" rtl="1"/>
            <a:r>
              <a:rPr lang="ar-SA" sz="3000" b="1" dirty="0"/>
              <a:t>ينبغي أن يتضمن التقرير معلومات تكميلية، حسب الانطباق، تتعلق بالتدابير التي تتخذها الدولة الطرف لضمان التمتع الكامل للأطفال ذوي الإعاقة بكافة الحقوق والحريات الأساسية المبينة في الاتفاقية، وخاصة لضمان أن تتوخى جميع الإجراءات المتعلقة بالأطفال ذوي الإعاقة المصالح الفضلى للطفل.</a:t>
            </a:r>
            <a:endParaRPr lang="en-US" sz="3000" b="1" dirty="0"/>
          </a:p>
          <a:p>
            <a:pPr algn="just"/>
            <a:endParaRPr lang="en-US" sz="30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lnSpcReduction="10000"/>
          </a:bodyPr>
          <a:lstStyle/>
          <a:p>
            <a:pPr algn="ctr" rtl="1"/>
            <a:r>
              <a:rPr lang="ar-SA" sz="3200" b="1" dirty="0">
                <a:solidFill>
                  <a:srgbClr val="66FF66"/>
                </a:solidFill>
              </a:rPr>
              <a:t>المادة 8: إذكاء الوعي</a:t>
            </a:r>
            <a:endParaRPr lang="en-US" sz="3200" b="1" dirty="0">
              <a:solidFill>
                <a:srgbClr val="66FF66"/>
              </a:solidFill>
            </a:endParaRPr>
          </a:p>
          <a:p>
            <a:pPr algn="just" rtl="1"/>
            <a:r>
              <a:rPr lang="ar-SA" sz="3200" b="1" dirty="0"/>
              <a:t>تلتزم الدول الأطراف في الاتفاقية بممارسة سياسات فعالة في مجال التوعية من أجل تعزيز صورة إيجابية للأشخاص ذوي الإعاقة. وينبغي أن يتضمن التقرير معلومات عن التدابير المتخذة لتوعية الأشخاص ذوي الإعاقة وتعزيز الاحترام لحقوقهم وكرامتهم، وقدراتهم وإسهاماتهم، ومكافحة القوالب النمطية والتحيزات الموجهة ضدهم. </a:t>
            </a:r>
            <a:endParaRPr lang="en-US" sz="3200" b="1" dirty="0"/>
          </a:p>
          <a:p>
            <a:pPr algn="ctr" rtl="1"/>
            <a:r>
              <a:rPr lang="ar-SA" sz="3200" b="1" dirty="0">
                <a:solidFill>
                  <a:srgbClr val="66FF66"/>
                </a:solidFill>
              </a:rPr>
              <a:t>المادة 9: إمكانية الوصول</a:t>
            </a:r>
            <a:endParaRPr lang="en-US" sz="3200" b="1" dirty="0">
              <a:solidFill>
                <a:srgbClr val="66FF66"/>
              </a:solidFill>
            </a:endParaRPr>
          </a:p>
          <a:p>
            <a:pPr algn="just" rtl="1"/>
            <a:r>
              <a:rPr lang="ar-SA" sz="3200" b="1" dirty="0"/>
              <a:t>تلتزم الدول الأطراف باتخاذ التدابير المناسبة لتمكين الأشخاص ذوي الإعاقة من المعيشة المستقلة والمشاركة الكاملة في كل جوانب الحياة. </a:t>
            </a:r>
            <a:endParaRPr lang="en-US" sz="3200" b="1" dirty="0"/>
          </a:p>
          <a:p>
            <a:pPr algn="just" rtl="1"/>
            <a:r>
              <a:rPr lang="ar-SA" sz="3200" b="1" dirty="0"/>
              <a:t>للأشخاص ذوي الإعاقة الحق الأصيل في الحياة على قدم المساواة مع الغير.</a:t>
            </a:r>
            <a:endParaRPr lang="en-US" sz="3200" b="1" dirty="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95</TotalTime>
  <Words>1219</Words>
  <Application>Microsoft Office PowerPoint</Application>
  <PresentationFormat>On-screen Show (4:3)</PresentationFormat>
  <Paragraphs>125</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Flow</vt:lpstr>
      <vt:lpstr>        اتفاقية حقوق الأشخاص ذوي الإعاقة عرض مبسط اعتمدت ونشرت على الملأ بموجب قرار الجمعية العامة للأمم المتحدة رقم 61/106 المؤرخ في 13 كانون الأول/ديسمبر 2006 ودخلت حيز النفاذ في 3 أيار/مايو 2008</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HRL</dc:creator>
  <cp:lastModifiedBy>Alaa kaoud</cp:lastModifiedBy>
  <cp:revision>14</cp:revision>
  <dcterms:created xsi:type="dcterms:W3CDTF">2010-01-13T00:59:15Z</dcterms:created>
  <dcterms:modified xsi:type="dcterms:W3CDTF">2012-03-26T08:36:03Z</dcterms:modified>
</cp:coreProperties>
</file>